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62" r:id="rId5"/>
    <p:sldId id="265" r:id="rId6"/>
    <p:sldId id="264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7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7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A1A5D-5A81-47DB-BE2C-03E0990F0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19431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18D89D-FEB0-4064-AD3B-357BF020B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08CCA0-7AC9-4458-99BC-25257703B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985775-DA12-4519-AD4E-BF0D8B5A28A2}" type="datetimeFigureOut">
              <a:rPr lang="ru-RU" smtClean="0"/>
              <a:pPr/>
              <a:t>05.03.2026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7410E7-85CD-46DA-BC17-903832138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C549DF-D60D-41D0-9ADE-DA8EA16AD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9F1CE1-AE97-4474-A621-9FAA4F63F5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6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3F95C-774F-4E30-AE17-04AC0612D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A740606-3AD8-42ED-B129-A3DEC06BC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5775-DA12-4519-AD4E-BF0D8B5A28A2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7C616E-EC5D-4161-B871-4DBFA23F1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7A186C-6BE5-484A-94F6-B5CFB1FB3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21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059D37-F92B-4726-A34B-164AC46F6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5775-DA12-4519-AD4E-BF0D8B5A28A2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EB8A300-DCC2-4DBC-89F3-19460679B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E01FBC-E1B1-44CF-B5F4-B0621F58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87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DE81A-B789-490D-9823-1DCB79555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E3DE41-335B-4255-BD1B-1BD5FD769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CDC965-EE27-49DE-926C-3E4E5F353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87F107-3B06-47AE-890B-4028A5F72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5775-DA12-4519-AD4E-BF0D8B5A28A2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E7A224-216B-43E1-A95E-10F95BB0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BF9C8F-012F-410C-9624-42ADB56B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81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FA0CA-376B-46DC-813B-5E5FBFAAC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1EBA494-E82E-4757-A3C0-955EA65D11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117C38-1525-4DAA-A6A8-79732457C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F361C5-F126-4C0B-AE3A-2CBA980EF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5775-DA12-4519-AD4E-BF0D8B5A28A2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4F4485-29FD-4F98-96FC-E5D8DCB98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42FB67-03FB-449E-89B5-DF67F63D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76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75B5E7-60F9-464C-B174-D06589C57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8484D1-D333-4AE1-BBFC-CD1DEC20F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A59D6A-B58D-4E95-A396-200C9B9BC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5775-DA12-4519-AD4E-BF0D8B5A28A2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B437D5-797B-49CA-AD3B-BE3CAF57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1F4BFD-DCAB-4FA8-B42C-658D6832F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69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DD7D349-5ABD-40CA-91CD-9AC19B7C0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8E4FE5-4CB9-457C-9776-A6FC25BBA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DF420E-C006-48BA-ACD0-A009889F4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5775-DA12-4519-AD4E-BF0D8B5A28A2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6841BA-4A5C-4F80-82B2-3FE13D1DF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5348BA-A8D9-4752-9849-D1F480476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16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2F858-143C-49BF-AC24-DDE5A5694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0709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A1AEBE-8905-4864-B3FD-4CD04946E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7780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2F858-143C-49BF-AC24-DDE5A5694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70539" cy="1325563"/>
          </a:xfrm>
        </p:spPr>
        <p:txBody>
          <a:bodyPr/>
          <a:lstStyle>
            <a:lvl1pPr>
              <a:defRPr b="1">
                <a:solidFill>
                  <a:srgbClr val="60709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A1AEBE-8905-4864-B3FD-4CD04946E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70539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8B632DE5-F5F2-4462-94DA-690026333B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32750" y="0"/>
            <a:ext cx="4159250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33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1134973-9603-4EB5-B737-91F29D4CD883}"/>
              </a:ext>
            </a:extLst>
          </p:cNvPr>
          <p:cNvSpPr/>
          <p:nvPr userDrawn="1"/>
        </p:nvSpPr>
        <p:spPr>
          <a:xfrm>
            <a:off x="563880" y="428043"/>
            <a:ext cx="11155680" cy="5991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AAAB7C-7C1B-4105-BE24-F811EBB40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0709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ECA37A-4894-4A33-9EBE-8B2E35025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30E9E2-71FB-4D16-B449-EA5254AC7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F10A82-3FA8-48BC-A562-4BDCC940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F0D9FAC9-46ED-4B2F-8516-B63FF23543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2301875"/>
            <a:ext cx="4895129" cy="156845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14">
            <a:extLst>
              <a:ext uri="{FF2B5EF4-FFF2-40B4-BE49-F238E27FC236}">
                <a16:creationId xmlns:a16="http://schemas.microsoft.com/office/drawing/2014/main" id="{4413139B-1729-455B-B830-4DAB12D9B25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58672" y="4428023"/>
            <a:ext cx="4879887" cy="13557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Текст 14">
            <a:extLst>
              <a:ext uri="{FF2B5EF4-FFF2-40B4-BE49-F238E27FC236}">
                <a16:creationId xmlns:a16="http://schemas.microsoft.com/office/drawing/2014/main" id="{222B09F7-7246-4274-A513-9BEACBF61E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3441" y="4428022"/>
            <a:ext cx="4879888" cy="13557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4B61BE1B-0619-47D5-8D00-1DBE9B7F40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458672" y="2320617"/>
            <a:ext cx="4940847" cy="1568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88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4E300-70A9-4046-B13A-C580CDF0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0709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941CF8-4508-43CA-BA33-C0B9ED753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5775-DA12-4519-AD4E-BF0D8B5A28A2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F7B9934-7384-4A83-8B0E-FFF486DDF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F36D14-7448-4ACB-B1EC-DDDAAA95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43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2F858-143C-49BF-AC24-DDE5A5694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A1AEBE-8905-4864-B3FD-4CD04946E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2816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6F616B-C814-43CB-9D66-2ACCE175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AE93A1-6738-46E4-8F22-EE921A983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78392C-C9F7-4DEF-AA81-542C2AAC7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5775-DA12-4519-AD4E-BF0D8B5A28A2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0A34EB-7EF1-4575-A605-E6075A635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F6B72C-E973-4717-9B32-EB861DCB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1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AC03E-CC96-46B4-8F06-809941B60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D83CB0-A9EB-4FCC-AFF1-9C0719455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A519CA-8C32-464E-AB8C-C7DAE493B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389CDC-954B-4F3C-8708-20D835E73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5775-DA12-4519-AD4E-BF0D8B5A28A2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21DA71-9B62-4B5B-9FC5-8A2FE4CE5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C5407C-33E1-4753-B9AC-F00DBA80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74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63584-63A5-4369-B563-05FB35552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8BDB9A-93BD-4EBA-9434-1716F8976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6B4D10-58E3-4843-B773-ACE304291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791276-15DC-4AAA-A29A-7294AAED51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984DE98-0C02-460E-AEB8-1FFCF6EE59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E545B8-BE5D-416A-A9C4-DD9421383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5775-DA12-4519-AD4E-BF0D8B5A28A2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3D84F0-63EB-4F1F-A304-21FC5773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BA2A66-252D-4BBD-AD7E-3C84EC958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8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69195-B136-450A-9EBB-E4D32554B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56AFD3-762E-431D-8169-48E9431F2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0A7F1-90CF-4B8D-9FE0-9796384F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85775-DA12-4519-AD4E-BF0D8B5A28A2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2E4D6C-F1D3-4A14-8D0D-B4CCD0AC8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ACE525-741D-45DF-830F-DE1754B074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7"/>
            <a:extLst>
              <a:ext uri="{FF2B5EF4-FFF2-40B4-BE49-F238E27FC236}">
                <a16:creationId xmlns:a16="http://schemas.microsoft.com/office/drawing/2014/main" id="{5B02C175-E080-45D1-9C7B-D1AA06E5A42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A0EBFB1-B29B-92EA-FC47-2651D0FCC73D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rcRect l="2241" t="1830" b="1830"/>
          <a:stretch>
            <a:fillRect/>
          </a:stretch>
        </p:blipFill>
        <p:spPr>
          <a:xfrm>
            <a:off x="-424242" y="-35806"/>
            <a:ext cx="12807461" cy="720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2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3" r:id="rId4"/>
    <p:sldLayoutId id="2147483661" r:id="rId5"/>
    <p:sldLayoutId id="214748366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andex.by/images/search?img_url=https://upload.wikimedia.org/wikipedia/commons/thumb/8/8d/Pskov_Veche_Vasnetsov.jpg/960px-Pskov_Veche_Vasnets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917748" y="645213"/>
            <a:ext cx="948508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6070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2813"/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Государственное учреждение образования</a:t>
            </a:r>
            <a:b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Лошницкая</a:t>
            </a: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гимназия Борисовского района»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C161CF7-0216-3F60-E924-16E0D9FE0B36}"/>
              </a:ext>
            </a:extLst>
          </p:cNvPr>
          <p:cNvSpPr/>
          <p:nvPr/>
        </p:nvSpPr>
        <p:spPr>
          <a:xfrm>
            <a:off x="5978502" y="4506426"/>
            <a:ext cx="4824536" cy="1672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64008" lvl="0" indent="0" algn="r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Галуза Галина Михайловна,</a:t>
            </a:r>
          </a:p>
          <a:p>
            <a:pPr marL="0" marR="64008" lvl="0" indent="0" algn="r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учитель истории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64008" lvl="0" indent="0" algn="r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ГУО «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Лошницкая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гимназия Борисовского района»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016985" y="2551986"/>
            <a:ext cx="948508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6070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2813"/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 урока. Эффективная теория и практика подготовки к ЦЭ и ЦТ по учебному предмету «История Беларуси в контексте всемирной истории»</a:t>
            </a:r>
          </a:p>
        </p:txBody>
      </p:sp>
    </p:spTree>
    <p:extLst>
      <p:ext uri="{BB962C8B-B14F-4D97-AF65-F5344CB8AC3E}">
        <p14:creationId xmlns:p14="http://schemas.microsoft.com/office/powerpoint/2010/main" val="249225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E1B4E-9407-1836-5CD2-2E899D2BF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3D808C8-1223-07C1-3FA0-900C5E972920}"/>
              </a:ext>
            </a:extLst>
          </p:cNvPr>
          <p:cNvSpPr/>
          <p:nvPr/>
        </p:nvSpPr>
        <p:spPr>
          <a:xfrm>
            <a:off x="0" y="14109"/>
            <a:ext cx="11887200" cy="10425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ЛУ- это разработанная учителем система заданий по определенной теме.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 сам делит  учебный материал на несколько логически завершенных частей в зависимости от целей урока </a:t>
            </a:r>
          </a:p>
        </p:txBody>
      </p:sp>
      <p:pic>
        <p:nvPicPr>
          <p:cNvPr id="1025" name="Рисунок 13">
            <a:extLst>
              <a:ext uri="{FF2B5EF4-FFF2-40B4-BE49-F238E27FC236}">
                <a16:creationId xmlns:a16="http://schemas.microsoft.com/office/drawing/2014/main" id="{1FB7B9E6-F64A-3781-6B70-8E8E681B9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29" y="2459158"/>
            <a:ext cx="4629812" cy="327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3B061504-EF55-0387-0348-83FDEDB42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47" y="54117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B995BF-1C8C-44DF-5DA1-C802B59DE20F}"/>
              </a:ext>
            </a:extLst>
          </p:cNvPr>
          <p:cNvSpPr txBox="1"/>
          <p:nvPr/>
        </p:nvSpPr>
        <p:spPr>
          <a:xfrm>
            <a:off x="4830511" y="4245212"/>
            <a:ext cx="49116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827B9BF-7E32-6227-9C91-73788E4B51EF}"/>
              </a:ext>
            </a:extLst>
          </p:cNvPr>
          <p:cNvSpPr/>
          <p:nvPr/>
        </p:nvSpPr>
        <p:spPr>
          <a:xfrm>
            <a:off x="5771200" y="1194920"/>
            <a:ext cx="4911695" cy="7947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урока по теме «Древняя Русь – государство восточных славян»</a:t>
            </a:r>
          </a:p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C66527-C872-DD64-D7F9-5733E416ED2A}"/>
              </a:ext>
            </a:extLst>
          </p:cNvPr>
          <p:cNvSpPr txBox="1"/>
          <p:nvPr/>
        </p:nvSpPr>
        <p:spPr>
          <a:xfrm>
            <a:off x="111792" y="1382651"/>
            <a:ext cx="43839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1. Рассмотрите картину «Призвание варягов» художника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В.Васнецова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ответьте на вопросы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CFEB0C-24BB-6D14-157A-FFE6B02DC26E}"/>
              </a:ext>
            </a:extLst>
          </p:cNvPr>
          <p:cNvSpPr txBox="1"/>
          <p:nvPr/>
        </p:nvSpPr>
        <p:spPr>
          <a:xfrm>
            <a:off x="4796928" y="2295944"/>
            <a:ext cx="596678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 каким признакам можно определить, где изображены славяне, а  где  — варяги?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Что за дары лежат между ними?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Кто их преподнес?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Можете ли вы назвать имя хотя бы одного человека, представленного на картине?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4733948" y="6030778"/>
            <a:ext cx="5619115" cy="231140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918003" y="5941521"/>
            <a:ext cx="386080" cy="29781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587281" y="5964103"/>
            <a:ext cx="386080" cy="29781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627454" y="5952812"/>
            <a:ext cx="386080" cy="29781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46193" y="4245212"/>
            <a:ext cx="61216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7. Отметьте на ленте времени: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Три периода развития Древнерусского государства.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2.Обсудите в паре особенности развития каждого периода.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Посчитайте, какой период был самым продолжительным. Объясните почему?</a:t>
            </a:r>
          </a:p>
        </p:txBody>
      </p:sp>
    </p:spTree>
    <p:extLst>
      <p:ext uri="{BB962C8B-B14F-4D97-AF65-F5344CB8AC3E}">
        <p14:creationId xmlns:p14="http://schemas.microsoft.com/office/powerpoint/2010/main" val="90449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1C741-F129-86B0-1B2D-EE0F511FC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14DD2E1-C902-5365-597A-25CFA641E4FB}"/>
              </a:ext>
            </a:extLst>
          </p:cNvPr>
          <p:cNvSpPr/>
          <p:nvPr/>
        </p:nvSpPr>
        <p:spPr>
          <a:xfrm>
            <a:off x="207169" y="-1"/>
            <a:ext cx="11098917" cy="1010093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ЛУ-  помогает учителю фокусировать внимание учащегося на главном и привлекать его к участию в уроке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887433" y="101009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5.Обратите внимание на исторические события и процессы, изображенные на иллюстрациях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402164"/>
              </p:ext>
            </p:extLst>
          </p:nvPr>
        </p:nvGraphicFramePr>
        <p:xfrm>
          <a:off x="5011387" y="1545882"/>
          <a:ext cx="6397348" cy="5221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Документ" r:id="rId3" imgW="6300534" imgH="6696651" progId="Word.Document.12">
                  <p:embed/>
                </p:oleObj>
              </mc:Choice>
              <mc:Fallback>
                <p:oleObj name="Документ" r:id="rId3" imgW="6300534" imgH="66966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11387" y="1545882"/>
                        <a:ext cx="6397348" cy="52215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64022" y="1177957"/>
            <a:ext cx="3816592" cy="9569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урока по теме « Первые государства на территории Беларуси»</a:t>
            </a:r>
          </a:p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64021" y="2307361"/>
            <a:ext cx="4323411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Задание 3. </a:t>
            </a:r>
            <a:r>
              <a:rPr lang="be-BY" dirty="0">
                <a:latin typeface="Times New Roman"/>
                <a:ea typeface="Calibri"/>
                <a:cs typeface="Times New Roman"/>
              </a:rPr>
              <a:t>Используя учебное пособие (стр.154 – 156), отметить на ленте времени время правления полоцких князей, указав точные даты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-160948" y="3971267"/>
            <a:ext cx="4965405" cy="60605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704" y="3992439"/>
            <a:ext cx="413710" cy="32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423" y="3992439"/>
            <a:ext cx="384708" cy="30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0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517" y="3971267"/>
            <a:ext cx="392643" cy="31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55450" y="4725574"/>
            <a:ext cx="4455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правильный вариант ответа – 2 балла.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1__, 2__, 3__, 4___        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баллов _________</a:t>
            </a:r>
          </a:p>
        </p:txBody>
      </p:sp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2438"/>
            <a:ext cx="4143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98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81DD8-10A0-6ED4-562B-799AB4390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F0674E1-D9F2-A9CC-0B11-4D3BC22FA455}"/>
              </a:ext>
            </a:extLst>
          </p:cNvPr>
          <p:cNvSpPr/>
          <p:nvPr/>
        </p:nvSpPr>
        <p:spPr>
          <a:xfrm>
            <a:off x="564022" y="0"/>
            <a:ext cx="10742064" cy="91440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дополнять и иллюстрировать материал урока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облако слов">
            <a:extLst>
              <a:ext uri="{FF2B5EF4-FFF2-40B4-BE49-F238E27FC236}">
                <a16:creationId xmlns:a16="http://schemas.microsoft.com/office/drawing/2014/main" id="{9F346705-C9F9-9C6B-31A3-E1E395A387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623" y="3027346"/>
            <a:ext cx="3393390" cy="254587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E827FB-6395-4A05-F39E-5A512D740170}"/>
              </a:ext>
            </a:extLst>
          </p:cNvPr>
          <p:cNvSpPr txBox="1"/>
          <p:nvPr/>
        </p:nvSpPr>
        <p:spPr>
          <a:xfrm>
            <a:off x="564022" y="1937806"/>
            <a:ext cx="27777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Задание1. Сгруппируйте  понятия,  определите тему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D792AA8-6F81-138D-4D01-F837DB6FEF07}"/>
              </a:ext>
            </a:extLst>
          </p:cNvPr>
          <p:cNvSpPr/>
          <p:nvPr/>
        </p:nvSpPr>
        <p:spPr>
          <a:xfrm>
            <a:off x="2768492" y="1027646"/>
            <a:ext cx="6819900" cy="7947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урока по теме «Первые государства на территории Беларуси»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6396C7-BB86-3AD9-6655-4DB4C36F4EC8}"/>
              </a:ext>
            </a:extLst>
          </p:cNvPr>
          <p:cNvSpPr txBox="1"/>
          <p:nvPr/>
        </p:nvSpPr>
        <p:spPr>
          <a:xfrm>
            <a:off x="3460864" y="1891599"/>
            <a:ext cx="358139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2.  Выполните тест 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Первым летописным полоцким князем является: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Рогволод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Изяслав.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Полоцкое княжество – первое государство на белорусских землях: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да;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нет.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Старший сын Рогнеды и Владимира: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Всеслав;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Изяслав.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F51911-5BA7-8CF7-2202-0EE2934410D2}"/>
              </a:ext>
            </a:extLst>
          </p:cNvPr>
          <p:cNvSpPr txBox="1"/>
          <p:nvPr/>
        </p:nvSpPr>
        <p:spPr>
          <a:xfrm>
            <a:off x="7018415" y="1983973"/>
            <a:ext cx="38518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6. Выполните задание, по карте, используя карту на  стр.157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«Государственность на белорусских землях в XI в.»: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C08A258-4FA5-C33C-96F1-F91E3A763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262" y="3250247"/>
            <a:ext cx="1550338" cy="138884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B3ECEFA-FFFE-94BF-30B0-FC266155946A}"/>
              </a:ext>
            </a:extLst>
          </p:cNvPr>
          <p:cNvSpPr txBox="1"/>
          <p:nvPr/>
        </p:nvSpPr>
        <p:spPr>
          <a:xfrm>
            <a:off x="6726069" y="4639092"/>
            <a:ext cx="42876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Место нахождения волок обозначено на карте цифрой: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2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3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1</a:t>
            </a:r>
          </a:p>
        </p:txBody>
      </p:sp>
    </p:spTree>
    <p:extLst>
      <p:ext uri="{BB962C8B-B14F-4D97-AF65-F5344CB8AC3E}">
        <p14:creationId xmlns:p14="http://schemas.microsoft.com/office/powerpoint/2010/main" val="227352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A0AEB-A849-63EA-B33D-747C1A769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7CE39AA-04D2-AA89-F385-F6051DD8A4A8}"/>
              </a:ext>
            </a:extLst>
          </p:cNvPr>
          <p:cNvSpPr/>
          <p:nvPr/>
        </p:nvSpPr>
        <p:spPr>
          <a:xfrm>
            <a:off x="564022" y="-141302"/>
            <a:ext cx="10742064" cy="91440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 заполняется по ходу урока, теорию превращаем в практику</a:t>
            </a:r>
          </a:p>
        </p:txBody>
      </p:sp>
      <p:pic>
        <p:nvPicPr>
          <p:cNvPr id="4097" name="Рисунок 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8892"/>
            <a:ext cx="4478671" cy="325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000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D792AA8-6F81-138D-4D01-F837DB6FEF07}"/>
              </a:ext>
            </a:extLst>
          </p:cNvPr>
          <p:cNvSpPr/>
          <p:nvPr/>
        </p:nvSpPr>
        <p:spPr>
          <a:xfrm>
            <a:off x="-304317" y="1002669"/>
            <a:ext cx="4642401" cy="7947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урока по теме «Христианизация населения белорусских земель»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4022" y="2000250"/>
            <a:ext cx="4266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Задание1. Сгруппируйте  понятия и определите тему урока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10986" y="892254"/>
            <a:ext cx="629056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 5.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Используя содержание учебного пособия ( п. 2-4, стр. 189), учащиеся, работая в парах, составить маршрутную карту «Принятие и распространение христианства».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Работая в парах, пользуясь дополнительными источниками, выделить особенности и причины принятия христианства у восточных славян.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Прочитать выдержку из исторического источника «Повесть временных лет» (стр. 190) и ответить на вопросы.</a:t>
            </a:r>
          </a:p>
        </p:txBody>
      </p:sp>
      <p:sp>
        <p:nvSpPr>
          <p:cNvPr id="11" name="AutoShape 2" descr="Picture background"/>
          <p:cNvSpPr>
            <a:spLocks noChangeAspect="1" noChangeArrowheads="1"/>
          </p:cNvSpPr>
          <p:nvPr/>
        </p:nvSpPr>
        <p:spPr bwMode="auto">
          <a:xfrm>
            <a:off x="3902075" y="3756025"/>
            <a:ext cx="3032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67695" y="3907631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12.  Приём «Да или Нет».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На белорусских землях наиболее известны имена трёх богов — Перун,  Велес и Ярило (Да).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Святилище (капище) — место, где язычники поклонялись своим богам и приносили им жертвы (Да).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Наши предки не  верили в магическую силу камней (Нет).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 980 г. Владимир крестился сам и потребовал того же от своих подданных (Нет).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63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2F467-925C-EAA6-6EEE-412329D17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C4161BE-6FDD-774F-BD25-A0B73F852CBD}"/>
              </a:ext>
            </a:extLst>
          </p:cNvPr>
          <p:cNvSpPr/>
          <p:nvPr/>
        </p:nvSpPr>
        <p:spPr>
          <a:xfrm>
            <a:off x="680980" y="-17490"/>
            <a:ext cx="10742064" cy="632389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 разрабатывается учителем в программе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0639" y="1688671"/>
            <a:ext cx="5476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4. Прием «Реставрация».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Вставьте в приведенный текст на место пропусков подходящие по смыслу слова (словосочетания), даты, названия, выберите их из предложенного списка, вставляя их в нужной форме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144833"/>
              </p:ext>
            </p:extLst>
          </p:nvPr>
        </p:nvGraphicFramePr>
        <p:xfrm>
          <a:off x="469433" y="3305975"/>
          <a:ext cx="6794205" cy="2775673"/>
        </p:xfrm>
        <a:graphic>
          <a:graphicData uri="http://schemas.openxmlformats.org/drawingml/2006/table">
            <a:tbl>
              <a:tblPr firstRow="1" firstCol="1" bandRow="1"/>
              <a:tblGrid>
                <a:gridCol w="6794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34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 великом князе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А._______</a:t>
                      </a:r>
                      <a:r>
                        <a:rPr lang="be-BY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(1316–1341 гг.) в состав ВКЛ вошли Витебское, Друцкое, Менское и Турово-Пинское княжества. В 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Б.____________</a:t>
                      </a:r>
                      <a:r>
                        <a:rPr lang="be-BY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 битве на реке Синие Воды Ольгерд сумел нанести поражение ордынским войскам. Во времена правления Ольгерда ВКЛ начинает соперничать с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В.____________</a:t>
                      </a:r>
                      <a:r>
                        <a:rPr lang="be-BY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за господство на землях Руси.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0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Ягайло                                                        4. 1385г.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1362г.                                                          5. Золотой Ордой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Гедимине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         6. Московское княжество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D792AA8-6F81-138D-4D01-F837DB6FEF07}"/>
              </a:ext>
            </a:extLst>
          </p:cNvPr>
          <p:cNvSpPr/>
          <p:nvPr/>
        </p:nvSpPr>
        <p:spPr>
          <a:xfrm>
            <a:off x="6052012" y="764015"/>
            <a:ext cx="5371031" cy="7947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урока по теме «Образование Великого княжества Литовского, деятельность великих князей по укреплению государства»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40411" y="1658352"/>
            <a:ext cx="45826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11. Работая с пунктом 5 учебного пособия (стр. 39-40), используя понятия из облака слов, составьте схему «Государственный строй и система управления ВКЛ»</a:t>
            </a:r>
          </a:p>
        </p:txBody>
      </p:sp>
      <p:pic>
        <p:nvPicPr>
          <p:cNvPr id="11" name="Рисунок 10" descr="облако слов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302" y="3135680"/>
            <a:ext cx="3700131" cy="311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415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2F467-925C-EAA6-6EEE-412329D17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C4161BE-6FDD-774F-BD25-A0B73F852CBD}"/>
              </a:ext>
            </a:extLst>
          </p:cNvPr>
          <p:cNvSpPr/>
          <p:nvPr/>
        </p:nvSpPr>
        <p:spPr>
          <a:xfrm>
            <a:off x="615098" y="161971"/>
            <a:ext cx="10742064" cy="632389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Наполнение ЛУ разнообразное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C4161BE-6FDD-774F-BD25-A0B73F852CBD}"/>
              </a:ext>
            </a:extLst>
          </p:cNvPr>
          <p:cNvSpPr/>
          <p:nvPr/>
        </p:nvSpPr>
        <p:spPr>
          <a:xfrm>
            <a:off x="1480012" y="1240696"/>
            <a:ext cx="8910083" cy="632389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 материала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C4161BE-6FDD-774F-BD25-A0B73F852CBD}"/>
              </a:ext>
            </a:extLst>
          </p:cNvPr>
          <p:cNvSpPr/>
          <p:nvPr/>
        </p:nvSpPr>
        <p:spPr>
          <a:xfrm>
            <a:off x="1531088" y="2365922"/>
            <a:ext cx="8910083" cy="632389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Специфику содержания учебного предмета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C4161BE-6FDD-774F-BD25-A0B73F852CBD}"/>
              </a:ext>
            </a:extLst>
          </p:cNvPr>
          <p:cNvSpPr/>
          <p:nvPr/>
        </p:nvSpPr>
        <p:spPr>
          <a:xfrm>
            <a:off x="1480012" y="3438288"/>
            <a:ext cx="8910084" cy="632389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учащихся к работе по ЛУ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C4161BE-6FDD-774F-BD25-A0B73F852CBD}"/>
              </a:ext>
            </a:extLst>
          </p:cNvPr>
          <p:cNvSpPr/>
          <p:nvPr/>
        </p:nvSpPr>
        <p:spPr>
          <a:xfrm>
            <a:off x="1052623" y="4979548"/>
            <a:ext cx="9867014" cy="9002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 способны помочь сделать учебный процесс </a:t>
            </a:r>
            <a:r>
              <a:rPr lang="ru-RU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деятельностным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реализовать образовательную функцию урока</a:t>
            </a:r>
          </a:p>
        </p:txBody>
      </p:sp>
    </p:spTree>
    <p:extLst>
      <p:ext uri="{BB962C8B-B14F-4D97-AF65-F5344CB8AC3E}">
        <p14:creationId xmlns:p14="http://schemas.microsoft.com/office/powerpoint/2010/main" val="388110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2F467-925C-EAA6-6EEE-412329D17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1089" y="1584549"/>
            <a:ext cx="89419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ФЛИПБЭК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УЧЕБНОМУ ПРЕДМЕТУ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 БЕЛАРУСИ В КОНТЕКСТЕ ВСЕМИРНОЙ ИСТОРИИ»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класс</a:t>
            </a:r>
          </a:p>
        </p:txBody>
      </p:sp>
    </p:spTree>
    <p:extLst>
      <p:ext uri="{BB962C8B-B14F-4D97-AF65-F5344CB8AC3E}">
        <p14:creationId xmlns:p14="http://schemas.microsoft.com/office/powerpoint/2010/main" val="65492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610" y="0"/>
            <a:ext cx="10515600" cy="786809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использованной литературы: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76447" y="1070714"/>
            <a:ext cx="11663917" cy="49792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пособие «История Беларуси в контексте всемирной истории», 10 класс, Часть 1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2. Картина «Призвание варягов» художника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В.Васнецова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с.143.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3.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Битва на Немиге миниатюра  учебное пособие «История Беларуси» с древнейших времен до конца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6 класс с. 65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Н.Рериха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«Заморские гости»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andex.by/images/search?img_url=https%3A%2F%2Fcs8.pikabu.ru%2Fpost_img%2F2016%2F08%2F14%2F12%2Fog_og_1471206237284179679.jpg&amp;lr=200381&amp;pos=0&amp;rpt=simage&amp;source=serp&amp;stype=image&amp;text=%D1%80%D0%B5%D1%80%D0%B8%D1%85%20%D0%BA%D0%B0%D1%80%D1%82%D0%B8%D0%BD%D0%B0%20%D0%B7%D0%B0%D0%BC%D0%BE%D1%80%D1%81%D0%BA%D0%B8%D0%B5%20%D0%B3%D0%BE%D1%81%D1%82%D0%B8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Полоцкое вече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https://www.yandex.by/images/search?img_url=https%3A%2F%2Fupload.wikimedia.org%2Fwikipedia%2Fcommons%2Fthumb%2F8%2F8d%2FPskov_Veche_Vasnetsov.jpg%2F960px-Pskov_Veche_Vasnetso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Рогнеда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andex.by/images/search?img_url=https%3A%2F%2Fwelcome-belarus.ru%2Fwp-content%2Fuploads%2F2019%2F06%2F%25D0%2598%25D0%25B7%25D1%258F%25D1%2581%25D0%25BB%25D0%25B0%25D0%25B2-%25D0%25B7%25D0%25B0%25D1%2581%25D1%2582%25D1%2583%25D0%25BF%25D0%25B0%25D0%25B5%25D1%2582%25D1%2581%25D1%258F-%25D0%25B7%25D0%25B0-%25D0%25A0%25D0%25BE%25D0%25B3%25D0%25BD%25D0%25B5%25D0%25B4%25D1%2583.jpg&amp;lr=200381&amp;pos=0&amp;rpt=simage&amp;source=serp&amp;text=%D0%97%D0%B0%D1%81%D1%82%D1%83%D0%BF%D0%BD%D0%B8%D1%87%D0%B5%D1%81%D1%82%D0%B2%D0%BE%20%D0%B8%D0%B7%D1%8F%D1%81%D0%BB%D0%B0%D0%B2%D0%B0%20%D0%B7%D0%B0%20%D0%BC%D0%B0%D1%82%D1%8C%20%D0%A0%D0%BE%D0%B3%D0%BD%D0%B5%D0%B4%D1%83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86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1198</Words>
  <Application>Microsoft Office PowerPoint</Application>
  <PresentationFormat>Широкоэкранный</PresentationFormat>
  <Paragraphs>83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использованной литературы: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Holub Darya</cp:lastModifiedBy>
  <cp:revision>186</cp:revision>
  <dcterms:created xsi:type="dcterms:W3CDTF">2021-12-06T03:54:55Z</dcterms:created>
  <dcterms:modified xsi:type="dcterms:W3CDTF">2026-03-05T05:17:10Z</dcterms:modified>
</cp:coreProperties>
</file>